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8" r:id="rId3"/>
    <p:sldId id="259" r:id="rId4"/>
    <p:sldId id="260" r:id="rId5"/>
    <p:sldId id="261" r:id="rId6"/>
    <p:sldId id="271" r:id="rId7"/>
    <p:sldId id="274" r:id="rId8"/>
    <p:sldId id="266" r:id="rId9"/>
    <p:sldId id="267" r:id="rId10"/>
    <p:sldId id="276" r:id="rId11"/>
    <p:sldId id="275"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30" autoAdjust="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2E00280D-96B2-469B-BBB5-5CE2D5C5F305}" type="datetimeFigureOut">
              <a:rPr lang="en-US" smtClean="0"/>
              <a:pPr/>
              <a:t>1/20/2025</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5EA565B-8CF2-4125-98A1-7FD1B0558B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00280D-96B2-469B-BBB5-5CE2D5C5F305}"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A565B-8CF2-4125-98A1-7FD1B0558B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00280D-96B2-469B-BBB5-5CE2D5C5F305}"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A565B-8CF2-4125-98A1-7FD1B0558B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2E00280D-96B2-469B-BBB5-5CE2D5C5F305}" type="datetimeFigureOut">
              <a:rPr lang="en-US" smtClean="0"/>
              <a:pPr/>
              <a:t>1/20/2025</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55EA565B-8CF2-4125-98A1-7FD1B0558B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2E00280D-96B2-469B-BBB5-5CE2D5C5F305}" type="datetimeFigureOut">
              <a:rPr lang="en-US" smtClean="0"/>
              <a:pPr/>
              <a:t>1/20/2025</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55EA565B-8CF2-4125-98A1-7FD1B0558B57}"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2E00280D-96B2-469B-BBB5-5CE2D5C5F305}" type="datetimeFigureOut">
              <a:rPr lang="en-US" smtClean="0"/>
              <a:pPr/>
              <a:t>1/20/2025</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55EA565B-8CF2-4125-98A1-7FD1B0558B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2E00280D-96B2-469B-BBB5-5CE2D5C5F305}" type="datetimeFigureOut">
              <a:rPr lang="en-US" smtClean="0"/>
              <a:pPr/>
              <a:t>1/20/2025</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55EA565B-8CF2-4125-98A1-7FD1B0558B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2E00280D-96B2-469B-BBB5-5CE2D5C5F305}"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EA565B-8CF2-4125-98A1-7FD1B0558B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E00280D-96B2-469B-BBB5-5CE2D5C5F305}" type="datetimeFigureOut">
              <a:rPr lang="en-US" smtClean="0"/>
              <a:pPr/>
              <a:t>1/20/2025</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55EA565B-8CF2-4125-98A1-7FD1B0558B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2E00280D-96B2-469B-BBB5-5CE2D5C5F305}" type="datetimeFigureOut">
              <a:rPr lang="en-US" smtClean="0"/>
              <a:pPr/>
              <a:t>1/20/2025</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55EA565B-8CF2-4125-98A1-7FD1B0558B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2E00280D-96B2-469B-BBB5-5CE2D5C5F305}" type="datetimeFigureOut">
              <a:rPr lang="en-US" smtClean="0"/>
              <a:pPr/>
              <a:t>1/20/2025</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55EA565B-8CF2-4125-98A1-7FD1B0558B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E00280D-96B2-469B-BBB5-5CE2D5C5F305}" type="datetimeFigureOut">
              <a:rPr lang="en-US" smtClean="0"/>
              <a:pPr/>
              <a:t>1/20/2025</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5EA565B-8CF2-4125-98A1-7FD1B0558B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391400" cy="838200"/>
          </a:xfrm>
        </p:spPr>
        <p:txBody>
          <a:bodyPr>
            <a:normAutofit/>
          </a:bodyPr>
          <a:lstStyle/>
          <a:p>
            <a:r>
              <a:rPr lang="en-US" sz="4000" dirty="0">
                <a:solidFill>
                  <a:schemeClr val="tx1"/>
                </a:solidFill>
                <a:latin typeface="Harlow Solid Italic" pitchFamily="82" charset="0"/>
              </a:rPr>
              <a:t>Workman’s Compensation Act</a:t>
            </a:r>
          </a:p>
        </p:txBody>
      </p:sp>
      <p:sp>
        <p:nvSpPr>
          <p:cNvPr id="5" name="Subtitle 4">
            <a:extLst>
              <a:ext uri="{FF2B5EF4-FFF2-40B4-BE49-F238E27FC236}">
                <a16:creationId xmlns:a16="http://schemas.microsoft.com/office/drawing/2014/main" id="{D841BD20-8814-35B9-F62F-FEAF4CB20907}"/>
              </a:ext>
            </a:extLst>
          </p:cNvPr>
          <p:cNvSpPr>
            <a:spLocks noGrp="1"/>
          </p:cNvSpPr>
          <p:nvPr>
            <p:ph type="subTitle" idx="1"/>
          </p:nvPr>
        </p:nvSpPr>
        <p:spPr/>
        <p:txBody>
          <a:bodyPr/>
          <a:lstStyle/>
          <a:p>
            <a:endParaRPr lang="en-IN"/>
          </a:p>
        </p:txBody>
      </p:sp>
      <p:sp>
        <p:nvSpPr>
          <p:cNvPr id="7" name="TextBox 6">
            <a:extLst>
              <a:ext uri="{FF2B5EF4-FFF2-40B4-BE49-F238E27FC236}">
                <a16:creationId xmlns:a16="http://schemas.microsoft.com/office/drawing/2014/main" id="{49B38732-474A-0093-2A9A-929170896A88}"/>
              </a:ext>
            </a:extLst>
          </p:cNvPr>
          <p:cNvSpPr txBox="1"/>
          <p:nvPr/>
        </p:nvSpPr>
        <p:spPr>
          <a:xfrm>
            <a:off x="2290313" y="2980274"/>
            <a:ext cx="4580626" cy="923330"/>
          </a:xfrm>
          <a:prstGeom prst="rect">
            <a:avLst/>
          </a:prstGeom>
          <a:noFill/>
        </p:spPr>
        <p:txBody>
          <a:bodyPr wrap="square">
            <a:spAutoFit/>
          </a:bodyPr>
          <a:lstStyle/>
          <a:p>
            <a:pPr algn="ctr"/>
            <a:r>
              <a:rPr lang="en-US" dirty="0"/>
              <a:t>Dr. </a:t>
            </a:r>
            <a:r>
              <a:rPr lang="en-US" dirty="0" err="1"/>
              <a:t>Srinibash</a:t>
            </a:r>
            <a:r>
              <a:rPr lang="en-US" dirty="0"/>
              <a:t> Dash</a:t>
            </a:r>
          </a:p>
          <a:p>
            <a:pPr algn="ctr"/>
            <a:r>
              <a:rPr lang="en-US" dirty="0"/>
              <a:t>School of Management</a:t>
            </a:r>
          </a:p>
          <a:p>
            <a:pPr algn="ctr"/>
            <a:r>
              <a:rPr lang="en-US" dirty="0"/>
              <a:t>GMU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normAutofit/>
          </a:bodyPr>
          <a:lstStyle/>
          <a:p>
            <a:pPr>
              <a:buNone/>
            </a:pPr>
            <a:r>
              <a:rPr lang="en-US" sz="3200" dirty="0">
                <a:solidFill>
                  <a:schemeClr val="accent1">
                    <a:lumMod val="50000"/>
                  </a:schemeClr>
                </a:solidFill>
              </a:rPr>
              <a:t>Privilege and benefits are</a:t>
            </a:r>
          </a:p>
          <a:p>
            <a:pPr marL="400050" indent="-400050">
              <a:buNone/>
            </a:pPr>
            <a:r>
              <a:rPr lang="en-US" sz="2400" dirty="0"/>
              <a:t>(</a:t>
            </a:r>
            <a:r>
              <a:rPr lang="en-US" sz="2400" dirty="0" err="1"/>
              <a:t>i</a:t>
            </a:r>
            <a:r>
              <a:rPr lang="en-US" sz="2400" dirty="0"/>
              <a:t>) Dearness allowance</a:t>
            </a:r>
          </a:p>
          <a:p>
            <a:pPr marL="400050" indent="-400050">
              <a:buNone/>
            </a:pPr>
            <a:r>
              <a:rPr lang="en-US" sz="2400" dirty="0"/>
              <a:t>(ii) Overtime allowance</a:t>
            </a:r>
          </a:p>
          <a:p>
            <a:pPr>
              <a:buNone/>
            </a:pPr>
            <a:r>
              <a:rPr lang="en-US" sz="2400" dirty="0"/>
              <a:t>iii)  Free accommodation</a:t>
            </a:r>
          </a:p>
          <a:p>
            <a:pPr>
              <a:buNone/>
            </a:pPr>
            <a:r>
              <a:rPr lang="en-US" sz="2400" dirty="0"/>
              <a:t>(iv)  Maternity benefit payable to a women delivery a child.</a:t>
            </a:r>
          </a:p>
          <a:p>
            <a:pPr>
              <a:buNone/>
            </a:pPr>
            <a:r>
              <a:rPr lang="en-US" sz="2400" dirty="0"/>
              <a:t>(v)  Benefits in the form of food and clothing</a:t>
            </a:r>
          </a:p>
          <a:p>
            <a:pPr>
              <a:buNone/>
            </a:pPr>
            <a:r>
              <a:rPr lang="en-US" sz="2400" dirty="0"/>
              <a:t>(vi)  Gratuity payable to a work man on retirement</a:t>
            </a:r>
          </a:p>
          <a:p>
            <a:pPr>
              <a:buNone/>
            </a:pPr>
            <a:endParaRPr lang="en-US" sz="3200" b="1" dirty="0">
              <a:latin typeface="Consolas" pitchFamily="49" charset="0"/>
              <a:cs typeface="Consolas" pitchFamily="49"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lstStyle/>
          <a:p>
            <a:r>
              <a:rPr lang="en-US" sz="3200" b="1" dirty="0"/>
              <a:t>Amount of Compensation</a:t>
            </a:r>
            <a:r>
              <a:rPr lang="en-US" sz="3200" dirty="0"/>
              <a:t>:</a:t>
            </a:r>
          </a:p>
          <a:p>
            <a:pPr>
              <a:buNone/>
            </a:pPr>
            <a:r>
              <a:rPr lang="en-US" sz="3200" dirty="0"/>
              <a:t> </a:t>
            </a:r>
            <a:r>
              <a:rPr lang="en-US" sz="3200" dirty="0">
                <a:solidFill>
                  <a:schemeClr val="accent2">
                    <a:lumMod val="50000"/>
                  </a:schemeClr>
                </a:solidFill>
              </a:rPr>
              <a:t>Death</a:t>
            </a:r>
          </a:p>
          <a:p>
            <a:pPr>
              <a:buNone/>
            </a:pPr>
            <a:r>
              <a:rPr lang="en-US" sz="3200" dirty="0">
                <a:solidFill>
                  <a:schemeClr val="accent2">
                    <a:lumMod val="50000"/>
                  </a:schemeClr>
                </a:solidFill>
              </a:rPr>
              <a:t>                                                   </a:t>
            </a:r>
          </a:p>
          <a:p>
            <a:pPr>
              <a:buNone/>
            </a:pPr>
            <a:r>
              <a:rPr lang="en-US" sz="3200" dirty="0">
                <a:solidFill>
                  <a:schemeClr val="accent2">
                    <a:lumMod val="50000"/>
                  </a:schemeClr>
                </a:solidFill>
              </a:rPr>
              <a:t>Permanent Total  Disablement</a:t>
            </a:r>
          </a:p>
          <a:p>
            <a:pPr>
              <a:buNone/>
            </a:pPr>
            <a:r>
              <a:rPr lang="en-US" sz="3200" dirty="0">
                <a:solidFill>
                  <a:schemeClr val="accent2">
                    <a:lumMod val="50000"/>
                  </a:schemeClr>
                </a:solidFill>
              </a:rPr>
              <a:t>                                                   </a:t>
            </a:r>
          </a:p>
          <a:p>
            <a:pPr>
              <a:buNone/>
            </a:pPr>
            <a:r>
              <a:rPr lang="en-US" sz="3200" dirty="0">
                <a:solidFill>
                  <a:schemeClr val="accent2">
                    <a:lumMod val="50000"/>
                  </a:schemeClr>
                </a:solidFill>
              </a:rPr>
              <a:t>Permanent Partial  Disablement</a:t>
            </a:r>
          </a:p>
          <a:p>
            <a:pPr>
              <a:buNone/>
            </a:pPr>
            <a:r>
              <a:rPr lang="en-US" sz="3200" dirty="0">
                <a:solidFill>
                  <a:schemeClr val="accent2">
                    <a:lumMod val="50000"/>
                  </a:schemeClr>
                </a:solidFill>
              </a:rPr>
              <a:t>                                                    </a:t>
            </a:r>
          </a:p>
          <a:p>
            <a:pPr>
              <a:buNone/>
            </a:pPr>
            <a:r>
              <a:rPr lang="en-US" sz="3200" dirty="0">
                <a:solidFill>
                  <a:schemeClr val="accent2">
                    <a:lumMod val="50000"/>
                  </a:schemeClr>
                </a:solidFill>
              </a:rPr>
              <a:t>Temporary  Disablement</a:t>
            </a:r>
          </a:p>
          <a:p>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21107522">
            <a:off x="2392959" y="2319292"/>
            <a:ext cx="4739082" cy="1838415"/>
          </a:xfrm>
        </p:spPr>
        <p:txBody>
          <a:bodyPr>
            <a:normAutofit/>
          </a:bodyPr>
          <a:lstStyle/>
          <a:p>
            <a:pPr>
              <a:buNone/>
            </a:pPr>
            <a:r>
              <a:rPr lang="en-US" sz="6600" dirty="0">
                <a:solidFill>
                  <a:schemeClr val="accent2">
                    <a:lumMod val="50000"/>
                  </a:schemeClr>
                </a:solidFill>
                <a:latin typeface="Harlow Solid Italic" pitchFamily="82" charset="0"/>
              </a:rPr>
              <a:t>Thank  you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7458  0.125 0.16647  C 0.125 0.25837  0.069 0.33295  0 0.33295  C -0.069 0.33295  -0.125 0.25837  -0.125 0.16647  C -0.125 0.07458  -0.069 0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pPr>
              <a:buNone/>
            </a:pPr>
            <a:r>
              <a:rPr lang="en-US" sz="2000" dirty="0"/>
              <a:t>The workmen’s compensation Act is to passed in 1923 and came into force on the first day of july,1924.</a:t>
            </a:r>
          </a:p>
          <a:p>
            <a:pPr>
              <a:buNone/>
            </a:pPr>
            <a:r>
              <a:rPr lang="en-US" sz="2000" dirty="0"/>
              <a:t>The main object of the Workmen’s Compensation Act is to provide for the payment by certain classes of employers to their workman of compensation for injury by accident.</a:t>
            </a:r>
          </a:p>
          <a:p>
            <a:pPr>
              <a:buNone/>
            </a:pPr>
            <a:endParaRPr lang="en-US" sz="2000" b="1" dirty="0">
              <a:latin typeface="Consolas" pitchFamily="49" charset="0"/>
              <a:cs typeface="Consolas" pitchFamily="49" charset="0"/>
            </a:endParaRPr>
          </a:p>
          <a:p>
            <a:pPr>
              <a:buNone/>
            </a:pPr>
            <a:r>
              <a:rPr lang="en-US" sz="2000" b="1" u="sng" dirty="0">
                <a:solidFill>
                  <a:schemeClr val="accent2">
                    <a:lumMod val="50000"/>
                  </a:schemeClr>
                </a:solidFill>
                <a:latin typeface="Consolas" pitchFamily="49" charset="0"/>
                <a:cs typeface="Consolas" pitchFamily="49" charset="0"/>
              </a:rPr>
              <a:t>Broad features of the act</a:t>
            </a:r>
          </a:p>
          <a:p>
            <a:pPr marL="457200" indent="-457200">
              <a:buAutoNum type="arabicPeriod"/>
            </a:pPr>
            <a:r>
              <a:rPr lang="en-US" sz="2000" dirty="0"/>
              <a:t>The act provides social security to the workers. The compensation to be paid to the workers is not for the negligence on the part of the employer; but it is  rather in the nature of  insurance of the workers against certain risks of accidents.</a:t>
            </a:r>
          </a:p>
          <a:p>
            <a:pPr marL="457200" indent="-457200">
              <a:buFont typeface="Arial" pitchFamily="34" charset="0"/>
              <a:buAutoNum type="arabicPeriod"/>
            </a:pPr>
            <a:r>
              <a:rPr lang="en-US" sz="2000" dirty="0"/>
              <a:t>The compensation under the act is payable if the injury has been caused by accident arising out of or in the course of employment. The workman loses the right of compensation if such accident can be attributed to workman, having been at the time of accident, under the influence of alcohol or drugs or if it is caused by his willful disobedience or  orders or dissertation of safety  measures.</a:t>
            </a:r>
          </a:p>
          <a:p>
            <a:pPr marL="457200" indent="-457200">
              <a:buAutoNum type="arabicPeriod"/>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marL="457200" indent="-457200" algn="just">
              <a:buNone/>
            </a:pPr>
            <a:r>
              <a:rPr lang="en-US" sz="2000" dirty="0"/>
              <a:t>3. The term ‘wage’ as defined in the Act including overtime pay and the value of concessions or benefits in the fore of food, clothing, accommodation  etc.</a:t>
            </a:r>
          </a:p>
          <a:p>
            <a:pPr marL="457200" indent="-457200" algn="just">
              <a:buNone/>
            </a:pPr>
            <a:r>
              <a:rPr lang="en-US" sz="2000" dirty="0"/>
              <a:t>4. The amount of  compensation payable to a workman or his dependents depends on the nature and extent of disablement and his average monthly wages. </a:t>
            </a:r>
          </a:p>
          <a:p>
            <a:pPr marL="457200" indent="-457200" algn="just">
              <a:buNone/>
            </a:pPr>
            <a:r>
              <a:rPr lang="en-US" sz="2000" dirty="0"/>
              <a:t>5. Minimum rates of compensation for permanent total disablement and death have been fixed at Rs.60,000 and Rs.50,000 respectively. Maximum  amount for death and permanent total disablement can go up to Rs.2.28lakh and Rs. 2.74lakh respectively depending on age and wage of workmen.</a:t>
            </a:r>
          </a:p>
          <a:p>
            <a:pPr marL="457200" indent="-457200">
              <a:buNone/>
            </a:pPr>
            <a:r>
              <a:rPr lang="en-US" sz="2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sz="2000" b="1" u="sng" dirty="0">
                <a:solidFill>
                  <a:schemeClr val="accent2">
                    <a:lumMod val="50000"/>
                  </a:schemeClr>
                </a:solidFill>
                <a:latin typeface="Consolas" pitchFamily="49" charset="0"/>
                <a:cs typeface="Consolas" pitchFamily="49" charset="0"/>
              </a:rPr>
              <a:t>Applicability of the act</a:t>
            </a:r>
            <a:r>
              <a:rPr lang="en-US" sz="2000" b="1" dirty="0">
                <a:latin typeface="Consolas" pitchFamily="49" charset="0"/>
                <a:cs typeface="Consolas" pitchFamily="49" charset="0"/>
              </a:rPr>
              <a:t>: </a:t>
            </a:r>
            <a:r>
              <a:rPr lang="en-US" sz="2000" dirty="0"/>
              <a:t>It applies generally to organized industries and hazardous occupation including building and loading or unloading operations.</a:t>
            </a:r>
          </a:p>
          <a:p>
            <a:pPr>
              <a:buNone/>
            </a:pPr>
            <a:endParaRPr lang="en-US" sz="2000" dirty="0"/>
          </a:p>
          <a:p>
            <a:pPr>
              <a:buNone/>
            </a:pPr>
            <a:r>
              <a:rPr lang="en-US" sz="2000" b="1" u="sng" dirty="0">
                <a:solidFill>
                  <a:schemeClr val="accent2">
                    <a:lumMod val="50000"/>
                  </a:schemeClr>
                </a:solidFill>
              </a:rPr>
              <a:t>The Act does not apply to persons</a:t>
            </a:r>
            <a:r>
              <a:rPr lang="en-US" sz="2000" dirty="0"/>
              <a:t>:</a:t>
            </a:r>
          </a:p>
          <a:p>
            <a:pPr marL="514350" indent="-514350">
              <a:buAutoNum type="romanLcParenBoth"/>
            </a:pPr>
            <a:r>
              <a:rPr lang="en-US" sz="2000" dirty="0"/>
              <a:t>Employed in administrative or clerical capacity;</a:t>
            </a:r>
          </a:p>
          <a:p>
            <a:pPr marL="514350" indent="-514350">
              <a:buAutoNum type="romanLcParenBoth"/>
            </a:pPr>
            <a:r>
              <a:rPr lang="en-US" sz="2000" dirty="0"/>
              <a:t>Employed in casual work;</a:t>
            </a:r>
          </a:p>
          <a:p>
            <a:pPr marL="514350" indent="-514350">
              <a:buAutoNum type="romanLcParenBoth"/>
            </a:pPr>
            <a:r>
              <a:rPr lang="en-US" sz="2000" dirty="0"/>
              <a:t>Employed in the Armed Forces;</a:t>
            </a:r>
          </a:p>
          <a:p>
            <a:pPr marL="514350" indent="-514350">
              <a:buAutoNum type="romanLcParenBoth"/>
            </a:pPr>
            <a:r>
              <a:rPr lang="en-US" sz="2000" dirty="0"/>
              <a:t>Receiving wages exceeding Rs 3,500 per month;</a:t>
            </a:r>
          </a:p>
          <a:p>
            <a:pPr marL="514350" indent="-514350">
              <a:buNone/>
            </a:pPr>
            <a:r>
              <a:rPr lang="en-US" sz="2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endParaRPr lang="en-US" sz="2000" b="1" dirty="0">
              <a:latin typeface="Consolas" pitchFamily="49" charset="0"/>
              <a:cs typeface="Consolas" pitchFamily="49" charset="0"/>
            </a:endParaRPr>
          </a:p>
          <a:p>
            <a:pPr>
              <a:buNone/>
            </a:pPr>
            <a:endParaRPr lang="en-US" sz="2000" b="1" dirty="0">
              <a:latin typeface="Consolas" pitchFamily="49" charset="0"/>
              <a:cs typeface="Consolas" pitchFamily="49" charset="0"/>
            </a:endParaRPr>
          </a:p>
          <a:p>
            <a:pPr>
              <a:buNone/>
            </a:pPr>
            <a:r>
              <a:rPr lang="en-US" sz="2000" b="1" u="sng" dirty="0">
                <a:solidFill>
                  <a:schemeClr val="accent2">
                    <a:lumMod val="50000"/>
                  </a:schemeClr>
                </a:solidFill>
                <a:latin typeface="Consolas" pitchFamily="49" charset="0"/>
                <a:cs typeface="Consolas" pitchFamily="49" charset="0"/>
              </a:rPr>
              <a:t>Commissioner</a:t>
            </a:r>
          </a:p>
          <a:p>
            <a:pPr>
              <a:buNone/>
            </a:pPr>
            <a:r>
              <a:rPr lang="en-US" sz="2000" dirty="0"/>
              <a:t>Commissioner has the power to decide the following questions in  any proceeding under this act:</a:t>
            </a:r>
          </a:p>
          <a:p>
            <a:pPr marL="457200" indent="-457200">
              <a:buAutoNum type="arabicParenBoth"/>
            </a:pPr>
            <a:r>
              <a:rPr lang="en-US" sz="2000" dirty="0"/>
              <a:t>Liability of any person to pay compensation;</a:t>
            </a:r>
          </a:p>
          <a:p>
            <a:pPr marL="457200" indent="-457200">
              <a:buAutoNum type="arabicParenBoth"/>
            </a:pPr>
            <a:r>
              <a:rPr lang="en-US" sz="2000" dirty="0"/>
              <a:t>Whether the person injured is not a workman;</a:t>
            </a:r>
          </a:p>
          <a:p>
            <a:pPr marL="457200" indent="-457200">
              <a:buAutoNum type="arabicParenBoth"/>
            </a:pPr>
            <a:r>
              <a:rPr lang="en-US" sz="2000" dirty="0"/>
              <a:t>The amount or duration of compensation;</a:t>
            </a:r>
          </a:p>
          <a:p>
            <a:pPr marL="457200" indent="-457200">
              <a:buAutoNum type="arabicParenBoth"/>
            </a:pPr>
            <a:r>
              <a:rPr lang="en-US" sz="2000" dirty="0"/>
              <a:t>The nature or extent of disablement</a:t>
            </a:r>
          </a:p>
          <a:p>
            <a:pPr marL="457200" indent="-457200" algn="just">
              <a:buNone/>
            </a:pPr>
            <a:endParaRPr lang="en-US" sz="2000" dirty="0"/>
          </a:p>
          <a:p>
            <a:pPr marL="457200" indent="-457200">
              <a:buNone/>
            </a:pPr>
            <a:endParaRPr lang="en-US" sz="2000" dirty="0"/>
          </a:p>
          <a:p>
            <a:pPr marL="457200" indent="-457200">
              <a:buNone/>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311808"/>
          </a:xfrm>
        </p:spPr>
        <p:txBody>
          <a:bodyPr>
            <a:normAutofit/>
          </a:bodyPr>
          <a:lstStyle/>
          <a:p>
            <a:pPr marL="457200" indent="-457200" algn="just">
              <a:buFont typeface="Wingdings" pitchFamily="2" charset="2"/>
              <a:buChar char="q"/>
            </a:pPr>
            <a:endParaRPr lang="en-US" sz="2200" b="1" dirty="0">
              <a:latin typeface="Comic Sans MS" pitchFamily="66" charset="0"/>
            </a:endParaRPr>
          </a:p>
          <a:p>
            <a:pPr marL="457200" indent="-457200" algn="just">
              <a:buNone/>
            </a:pPr>
            <a:r>
              <a:rPr lang="en-US" sz="2200" b="1" u="sng" dirty="0">
                <a:solidFill>
                  <a:schemeClr val="accent4">
                    <a:lumMod val="75000"/>
                  </a:schemeClr>
                </a:solidFill>
                <a:latin typeface="Comic Sans MS" pitchFamily="66" charset="0"/>
              </a:rPr>
              <a:t>COMMISSIONER FOR WORKMAN’S COMPENSATION</a:t>
            </a:r>
          </a:p>
          <a:p>
            <a:pPr marL="457200" indent="-457200" algn="just">
              <a:buFont typeface="Wingdings" pitchFamily="2" charset="2"/>
              <a:buChar char="q"/>
            </a:pPr>
            <a:endParaRPr lang="en-US" sz="2200" b="1" dirty="0">
              <a:latin typeface="Comic Sans MS" pitchFamily="66" charset="0"/>
            </a:endParaRPr>
          </a:p>
          <a:p>
            <a:pPr marL="457200" indent="-457200" algn="just">
              <a:buFont typeface="Wingdings" pitchFamily="2" charset="2"/>
              <a:buChar char="q"/>
            </a:pPr>
            <a:r>
              <a:rPr lang="en-US" sz="2200" b="1" dirty="0">
                <a:latin typeface="Comic Sans MS" pitchFamily="66" charset="0"/>
              </a:rPr>
              <a:t>Appointment of commissioner[ sec.20]</a:t>
            </a:r>
          </a:p>
          <a:p>
            <a:pPr marL="457200" indent="-457200" algn="just">
              <a:buFont typeface="Wingdings" pitchFamily="2" charset="2"/>
              <a:buChar char="q"/>
            </a:pPr>
            <a:r>
              <a:rPr lang="en-US" sz="2200" b="1" dirty="0">
                <a:latin typeface="Comic Sans MS" pitchFamily="66" charset="0"/>
              </a:rPr>
              <a:t>Venue of Proceeding and transfer [sec.21]</a:t>
            </a:r>
          </a:p>
          <a:p>
            <a:pPr marL="457200" indent="-457200" algn="just">
              <a:buFont typeface="Wingdings" pitchFamily="2" charset="2"/>
              <a:buChar char="q"/>
            </a:pPr>
            <a:r>
              <a:rPr lang="en-US" sz="2200" b="1" dirty="0">
                <a:latin typeface="Comic Sans MS" pitchFamily="66" charset="0"/>
              </a:rPr>
              <a:t>From of Application [sec.22]</a:t>
            </a:r>
          </a:p>
          <a:p>
            <a:pPr marL="457200" indent="-457200" algn="just">
              <a:buFont typeface="Wingdings" pitchFamily="2" charset="2"/>
              <a:buChar char="q"/>
            </a:pPr>
            <a:r>
              <a:rPr lang="en-US" sz="2200" b="1" dirty="0">
                <a:latin typeface="Comic Sans MS" pitchFamily="66" charset="0"/>
              </a:rPr>
              <a:t>Powers of Commissioner to require further deposition in case of fatal accident [sec.22A]</a:t>
            </a:r>
          </a:p>
          <a:p>
            <a:pPr marL="457200" indent="-457200" algn="just">
              <a:buFont typeface="Wingdings" pitchFamily="2" charset="2"/>
              <a:buChar char="q"/>
            </a:pPr>
            <a:r>
              <a:rPr lang="en-US" sz="2200" b="1" dirty="0">
                <a:latin typeface="Comic Sans MS" pitchFamily="66" charset="0"/>
              </a:rPr>
              <a:t>Powers and procedure of Commissioner [sec. </a:t>
            </a:r>
            <a:r>
              <a:rPr lang="en-US" sz="2200" b="1">
                <a:latin typeface="Comic Sans MS" pitchFamily="66" charset="0"/>
              </a:rPr>
              <a:t>23]</a:t>
            </a:r>
            <a:endParaRPr lang="en-US" sz="2200" b="1" dirty="0">
              <a:latin typeface="Comic Sans MS" pitchFamily="66"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4">
                    <a:lumMod val="75000"/>
                  </a:schemeClr>
                </a:solidFill>
              </a:rPr>
              <a:t>Rules Regarding Workman’s Compensation</a:t>
            </a:r>
          </a:p>
        </p:txBody>
      </p:sp>
      <p:sp>
        <p:nvSpPr>
          <p:cNvPr id="3" name="Content Placeholder 2"/>
          <p:cNvSpPr>
            <a:spLocks noGrp="1"/>
          </p:cNvSpPr>
          <p:nvPr>
            <p:ph idx="1"/>
          </p:nvPr>
        </p:nvSpPr>
        <p:spPr>
          <a:xfrm>
            <a:off x="457200" y="1676400"/>
            <a:ext cx="8229600" cy="4778408"/>
          </a:xfrm>
        </p:spPr>
        <p:txBody>
          <a:bodyPr>
            <a:normAutofit/>
          </a:bodyPr>
          <a:lstStyle/>
          <a:p>
            <a:r>
              <a:rPr lang="en-US" sz="2000" b="1" dirty="0"/>
              <a:t>Employer’s Liability for Compensation</a:t>
            </a:r>
            <a:endParaRPr lang="en-US" sz="2000" dirty="0"/>
          </a:p>
          <a:p>
            <a:r>
              <a:rPr lang="en-US" sz="2000" b="1" dirty="0"/>
              <a:t>Arising  Out of Employment: </a:t>
            </a:r>
          </a:p>
          <a:p>
            <a:r>
              <a:rPr lang="en-US" sz="2000" b="1" dirty="0"/>
              <a:t>In the course of Employment</a:t>
            </a:r>
          </a:p>
          <a:p>
            <a:r>
              <a:rPr lang="en-US" sz="2000" b="1" dirty="0"/>
              <a:t>Amount Of Compensation</a:t>
            </a:r>
          </a:p>
          <a:p>
            <a:endParaRPr lang="en-US"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endParaRPr lang="en-US" sz="2400" u="sng" dirty="0">
              <a:solidFill>
                <a:schemeClr val="accent2">
                  <a:lumMod val="50000"/>
                </a:schemeClr>
              </a:solidFill>
              <a:latin typeface="Lucida Sans" pitchFamily="34" charset="0"/>
            </a:endParaRPr>
          </a:p>
          <a:p>
            <a:pPr>
              <a:buNone/>
            </a:pPr>
            <a:r>
              <a:rPr lang="en-US" sz="3200" b="1" dirty="0">
                <a:solidFill>
                  <a:schemeClr val="accent2">
                    <a:lumMod val="50000"/>
                  </a:schemeClr>
                </a:solidFill>
                <a:latin typeface="Andalus" pitchFamily="18" charset="-78"/>
                <a:cs typeface="Andalus" pitchFamily="18" charset="-78"/>
              </a:rPr>
              <a:t>Employer’s liability for compensation</a:t>
            </a:r>
          </a:p>
          <a:p>
            <a:pPr algn="just">
              <a:buNone/>
            </a:pPr>
            <a:r>
              <a:rPr lang="en-US" sz="2000" dirty="0"/>
              <a:t>   If personal injury is caused to a workman by an accident arising out of and in the course of employment, his employer shall be liable to compensation.</a:t>
            </a:r>
          </a:p>
          <a:p>
            <a:pPr>
              <a:buNone/>
            </a:pPr>
            <a:endParaRPr lang="en-US" sz="1800" b="1" u="sng" dirty="0">
              <a:solidFill>
                <a:schemeClr val="accent2">
                  <a:lumMod val="50000"/>
                </a:schemeClr>
              </a:solidFill>
            </a:endParaRPr>
          </a:p>
          <a:p>
            <a:pPr>
              <a:buNone/>
            </a:pPr>
            <a:r>
              <a:rPr lang="en-US" sz="1800" b="1" u="sng" dirty="0">
                <a:solidFill>
                  <a:schemeClr val="accent2">
                    <a:lumMod val="50000"/>
                  </a:schemeClr>
                </a:solidFill>
              </a:rPr>
              <a:t>This section imposes four conditions, these are:</a:t>
            </a:r>
          </a:p>
          <a:p>
            <a:pPr>
              <a:buNone/>
            </a:pPr>
            <a:endParaRPr lang="en-US" sz="2000" dirty="0"/>
          </a:p>
          <a:p>
            <a:pPr>
              <a:buNone/>
            </a:pPr>
            <a:r>
              <a:rPr lang="en-US" sz="2000" dirty="0"/>
              <a:t>(</a:t>
            </a:r>
            <a:r>
              <a:rPr lang="en-US" sz="2000" dirty="0" err="1"/>
              <a:t>i</a:t>
            </a:r>
            <a:r>
              <a:rPr lang="en-US" sz="2000" dirty="0"/>
              <a:t>) Personal injury is caused  to a workman.</a:t>
            </a:r>
          </a:p>
          <a:p>
            <a:pPr>
              <a:buNone/>
            </a:pPr>
            <a:r>
              <a:rPr lang="en-US" sz="2000" dirty="0"/>
              <a:t>(ii) Such personal injury is caused by an accident.</a:t>
            </a:r>
          </a:p>
          <a:p>
            <a:pPr>
              <a:buNone/>
            </a:pPr>
            <a:r>
              <a:rPr lang="en-US" sz="2000" dirty="0"/>
              <a:t>(iii)The accident  has  arisen out of and in the course of employment</a:t>
            </a:r>
          </a:p>
          <a:p>
            <a:pPr>
              <a:buNone/>
            </a:pPr>
            <a:r>
              <a:rPr lang="en-US" sz="2000" dirty="0"/>
              <a:t>(iv) The accident has resulted either in death of the  workman or his total or partial disablement for a period exceeding 3 days.</a:t>
            </a:r>
          </a:p>
          <a:p>
            <a:pPr>
              <a:buNone/>
            </a:pPr>
            <a:endParaRPr lang="en-US" sz="18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ox(in)">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a:buNone/>
            </a:pPr>
            <a:r>
              <a:rPr lang="en-US" sz="2000" b="1" u="sng" dirty="0">
                <a:solidFill>
                  <a:schemeClr val="accent2">
                    <a:lumMod val="50000"/>
                  </a:schemeClr>
                </a:solidFill>
                <a:latin typeface="Consolas" pitchFamily="49" charset="0"/>
                <a:cs typeface="Consolas" pitchFamily="49" charset="0"/>
              </a:rPr>
              <a:t>Arising out of employment</a:t>
            </a:r>
            <a:r>
              <a:rPr lang="en-US" sz="2000" dirty="0"/>
              <a:t>: </a:t>
            </a:r>
          </a:p>
          <a:p>
            <a:pPr>
              <a:buNone/>
            </a:pPr>
            <a:r>
              <a:rPr lang="en-US" sz="2000" dirty="0"/>
              <a:t>The phrase  ‘arising out of ‘ suggests the cause of accident and the phrase  ‘in the course of employment’  suggests the ‘time as well as the course of employment’. It has been held in many case that there must be some causal relationship between the accident and the employment.</a:t>
            </a:r>
          </a:p>
          <a:p>
            <a:pPr>
              <a:buNone/>
            </a:pPr>
            <a:endParaRPr lang="en-US" sz="2000" b="1" dirty="0">
              <a:latin typeface="Consolas" pitchFamily="49" charset="0"/>
              <a:cs typeface="Consolas" pitchFamily="49" charset="0"/>
            </a:endParaRPr>
          </a:p>
          <a:p>
            <a:pPr>
              <a:buNone/>
            </a:pPr>
            <a:r>
              <a:rPr lang="en-US" sz="2000" b="1" u="sng" dirty="0">
                <a:solidFill>
                  <a:schemeClr val="accent2">
                    <a:lumMod val="50000"/>
                  </a:schemeClr>
                </a:solidFill>
                <a:latin typeface="Consolas" pitchFamily="49" charset="0"/>
                <a:cs typeface="Consolas" pitchFamily="49" charset="0"/>
              </a:rPr>
              <a:t>In the course of employment</a:t>
            </a:r>
            <a:r>
              <a:rPr lang="en-US" sz="2000" dirty="0"/>
              <a:t>:</a:t>
            </a:r>
          </a:p>
          <a:p>
            <a:pPr>
              <a:buNone/>
            </a:pPr>
            <a:r>
              <a:rPr lang="en-US" sz="2000" dirty="0"/>
              <a:t>It refers to the period of employment and the place of work. It covers the period of time during which the employment continues.</a:t>
            </a:r>
          </a:p>
          <a:p>
            <a:pPr>
              <a:buNone/>
            </a:pPr>
            <a:endParaRPr lang="en-US" sz="2000" b="1" dirty="0">
              <a:latin typeface="Consolas" pitchFamily="49" charset="0"/>
              <a:cs typeface="Consolas" pitchFamily="49" charset="0"/>
            </a:endParaRPr>
          </a:p>
          <a:p>
            <a:pPr>
              <a:buNone/>
            </a:pPr>
            <a:r>
              <a:rPr lang="en-US" sz="2000" b="1" u="sng" dirty="0">
                <a:solidFill>
                  <a:schemeClr val="accent2">
                    <a:lumMod val="50000"/>
                  </a:schemeClr>
                </a:solidFill>
                <a:latin typeface="Consolas" pitchFamily="49" charset="0"/>
                <a:cs typeface="Consolas" pitchFamily="49" charset="0"/>
              </a:rPr>
              <a:t>Amount of Compensation</a:t>
            </a:r>
            <a:r>
              <a:rPr lang="en-US" sz="2000" b="1" dirty="0">
                <a:latin typeface="Consolas" pitchFamily="49" charset="0"/>
                <a:cs typeface="Consolas" pitchFamily="49" charset="0"/>
              </a:rPr>
              <a:t>: </a:t>
            </a:r>
          </a:p>
          <a:p>
            <a:pPr>
              <a:buNone/>
            </a:pPr>
            <a:r>
              <a:rPr lang="en-US" sz="2000" dirty="0"/>
              <a:t>It is depends up on </a:t>
            </a:r>
          </a:p>
          <a:p>
            <a:pPr>
              <a:buNone/>
            </a:pPr>
            <a:r>
              <a:rPr lang="en-US" sz="2000" dirty="0"/>
              <a:t>Nature of the injury caused by accident and</a:t>
            </a:r>
          </a:p>
          <a:p>
            <a:pPr>
              <a:buNone/>
            </a:pPr>
            <a:r>
              <a:rPr lang="en-US" sz="2000" dirty="0"/>
              <a:t>The amount of the average monthly wages of the workman concerned.</a:t>
            </a:r>
          </a:p>
          <a:p>
            <a:pPr>
              <a:buNone/>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ox(in)">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634</TotalTime>
  <Words>782</Words>
  <Application>Microsoft Office PowerPoint</Application>
  <PresentationFormat>On-screen Show (4:3)</PresentationFormat>
  <Paragraphs>80</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Andalus</vt:lpstr>
      <vt:lpstr>Arial</vt:lpstr>
      <vt:lpstr>Century Gothic</vt:lpstr>
      <vt:lpstr>Comic Sans MS</vt:lpstr>
      <vt:lpstr>Consolas</vt:lpstr>
      <vt:lpstr>Harlow Solid Italic</vt:lpstr>
      <vt:lpstr>Lucida Sans</vt:lpstr>
      <vt:lpstr>Verdana</vt:lpstr>
      <vt:lpstr>Wingdings</vt:lpstr>
      <vt:lpstr>Wingdings 2</vt:lpstr>
      <vt:lpstr>Verve</vt:lpstr>
      <vt:lpstr>Workman’s Compensation Act</vt:lpstr>
      <vt:lpstr>PowerPoint Presentation</vt:lpstr>
      <vt:lpstr>PowerPoint Presentation</vt:lpstr>
      <vt:lpstr>PowerPoint Presentation</vt:lpstr>
      <vt:lpstr>PowerPoint Presentation</vt:lpstr>
      <vt:lpstr>PowerPoint Presentation</vt:lpstr>
      <vt:lpstr>Rules Regarding Workman’s Compensation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OWNER</cp:lastModifiedBy>
  <cp:revision>66</cp:revision>
  <dcterms:created xsi:type="dcterms:W3CDTF">2012-10-10T14:03:56Z</dcterms:created>
  <dcterms:modified xsi:type="dcterms:W3CDTF">2025-01-20T15:59:49Z</dcterms:modified>
</cp:coreProperties>
</file>